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9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  <p:sldId id="269" r:id="rId17"/>
    <p:sldId id="280" r:id="rId18"/>
    <p:sldId id="281" r:id="rId19"/>
    <p:sldId id="287" r:id="rId20"/>
    <p:sldId id="288" r:id="rId21"/>
    <p:sldId id="289" r:id="rId22"/>
    <p:sldId id="286" r:id="rId23"/>
    <p:sldId id="290" r:id="rId24"/>
    <p:sldId id="291" r:id="rId25"/>
    <p:sldId id="282" r:id="rId26"/>
    <p:sldId id="283" r:id="rId27"/>
    <p:sldId id="284" r:id="rId28"/>
    <p:sldId id="285" r:id="rId29"/>
    <p:sldId id="274" r:id="rId30"/>
    <p:sldId id="276" r:id="rId31"/>
    <p:sldId id="275" r:id="rId32"/>
    <p:sldId id="271" r:id="rId33"/>
    <p:sldId id="272" r:id="rId34"/>
    <p:sldId id="273" r:id="rId35"/>
    <p:sldId id="278" r:id="rId36"/>
    <p:sldId id="277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6"/>
    <p:restoredTop sz="94667"/>
  </p:normalViewPr>
  <p:slideViewPr>
    <p:cSldViewPr snapToGrid="0" snapToObjects="1">
      <p:cViewPr varScale="1">
        <p:scale>
          <a:sx n="116" d="100"/>
          <a:sy n="116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700F-F67B-7345-AA67-C15A97BB8719}" type="datetimeFigureOut">
              <a:rPr kumimoji="1" lang="zh-TW" altLang="en-US" smtClean="0"/>
              <a:t>2018/6/27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DF8B0-B6B0-0D49-8E18-4AD84968CE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067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x7219.readthedocs.io/en/0.2.3/max7219.html#max7219.led.device" TargetMode="External"/><Relationship Id="rId2" Type="http://schemas.openxmlformats.org/officeDocument/2006/relationships/hyperlink" Target="https://pypi.python.org/pypi/max721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2C341-6899-1741-95C9-ED1D119DD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dirty="0"/>
              <a:t>感測器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ADEA44-6006-DF4D-AFF0-61180771AA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朱克剛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F37D8-F4C0-4344-8F82-409F3A43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CB59E2-0C46-774A-A59D-2B30F1CD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0A8430-9353-F347-8825-8EAA490E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F015FF-1CAE-6649-A194-087066C8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210" y="3570959"/>
            <a:ext cx="1475088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12ED3-925B-F344-B6E6-861B12F4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超音波感測器 </a:t>
            </a:r>
            <a:r>
              <a:rPr kumimoji="1" lang="en-US" altLang="zh-Hant" dirty="0"/>
              <a:t>HC-SR04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F45E458-CAF4-FE4A-8AA7-E7FCFADE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064250" cy="3581400"/>
          </a:xfrm>
        </p:spPr>
        <p:txBody>
          <a:bodyPr/>
          <a:lstStyle/>
          <a:p>
            <a:r>
              <a:rPr lang="zh-TW" altLang="zh-TW" dirty="0"/>
              <a:t>偵測的最大距離為</a:t>
            </a:r>
            <a:r>
              <a:rPr lang="en-US" altLang="zh-TW" dirty="0"/>
              <a:t>400</a:t>
            </a:r>
            <a:r>
              <a:rPr lang="zh-TW" altLang="zh-TW" dirty="0"/>
              <a:t>公分，最小距離</a:t>
            </a:r>
            <a:r>
              <a:rPr lang="en-US" altLang="zh-TW" dirty="0"/>
              <a:t>2</a:t>
            </a:r>
            <a:r>
              <a:rPr lang="zh-TW" altLang="zh-TW" dirty="0"/>
              <a:t>公分，有效範圍建議為前方</a:t>
            </a:r>
            <a:r>
              <a:rPr lang="en-US" altLang="zh-TW" dirty="0"/>
              <a:t>15</a:t>
            </a:r>
            <a:r>
              <a:rPr lang="zh-TW" altLang="zh-TW" dirty="0"/>
              <a:t>度角內。</a:t>
            </a:r>
            <a:endParaRPr lang="en-US" altLang="zh-TW" dirty="0"/>
          </a:p>
          <a:p>
            <a:r>
              <a:rPr lang="zh-TW" altLang="zh-TW" dirty="0"/>
              <a:t>聲音的速度在氣溫約攝氏</a:t>
            </a:r>
            <a:r>
              <a:rPr lang="en-US" altLang="zh-TW" dirty="0"/>
              <a:t>25</a:t>
            </a:r>
            <a:r>
              <a:rPr lang="zh-TW" altLang="zh-TW" dirty="0"/>
              <a:t>度的時候為</a:t>
            </a:r>
            <a:r>
              <a:rPr lang="zh-Hant" altLang="en-US" dirty="0"/>
              <a:t>每秒</a:t>
            </a:r>
            <a:r>
              <a:rPr lang="en-US" altLang="zh-TW" dirty="0"/>
              <a:t>346</a:t>
            </a:r>
            <a:r>
              <a:rPr lang="zh-TW" altLang="zh-TW" dirty="0"/>
              <a:t>公尺（公式為</a:t>
            </a:r>
            <a:r>
              <a:rPr lang="en-US" altLang="zh-TW" i="1" dirty="0"/>
              <a:t>d </a:t>
            </a:r>
            <a:r>
              <a:rPr lang="en-US" altLang="zh-TW" dirty="0"/>
              <a:t>= 331 + 0.6</a:t>
            </a:r>
            <a:r>
              <a:rPr lang="en-US" altLang="zh-TW" i="1" dirty="0"/>
              <a:t>t</a:t>
            </a:r>
            <a:r>
              <a:rPr lang="zh-TW" altLang="zh-TW" dirty="0"/>
              <a:t>）</a:t>
            </a:r>
            <a:endParaRPr lang="en-US" altLang="zh-TW" dirty="0"/>
          </a:p>
          <a:p>
            <a:pPr lvl="1"/>
            <a:r>
              <a:rPr lang="zh-TW" altLang="zh-TW" dirty="0"/>
              <a:t>每一微秒（</a:t>
            </a:r>
            <a:r>
              <a:rPr lang="en-US" altLang="zh-TW" dirty="0"/>
              <a:t>0.000001</a:t>
            </a:r>
            <a:r>
              <a:rPr lang="zh-TW" altLang="zh-TW" dirty="0"/>
              <a:t>秒）跑</a:t>
            </a:r>
            <a:r>
              <a:rPr lang="en-US" altLang="zh-TW" dirty="0"/>
              <a:t> 0.0346</a:t>
            </a:r>
            <a:r>
              <a:rPr lang="zh-TW" altLang="zh-TW" dirty="0"/>
              <a:t>公分</a:t>
            </a:r>
            <a:endParaRPr lang="en-US" altLang="zh-TW" dirty="0"/>
          </a:p>
          <a:p>
            <a:pPr lvl="1"/>
            <a:r>
              <a:rPr lang="zh-Hant" altLang="en-US" dirty="0"/>
              <a:t>或</a:t>
            </a:r>
            <a:r>
              <a:rPr lang="zh-TW" altLang="zh-TW" dirty="0"/>
              <a:t>每公分需要</a:t>
            </a:r>
            <a:r>
              <a:rPr lang="en-US" altLang="zh-TW" dirty="0"/>
              <a:t> 28.9</a:t>
            </a:r>
            <a:r>
              <a:rPr lang="zh-TW" altLang="zh-TW" dirty="0"/>
              <a:t>微秒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7FD9FA-16A4-7E4C-896D-78EBDD0F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61" y="2095499"/>
            <a:ext cx="3771901" cy="3771901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6E2E53-1511-114D-8625-91FD8118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CAC9BD-2633-1941-8488-5332ADC2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807F9-C27A-0D47-999B-EC1F73E6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8A1-50E5-5C46-91A6-89B372CB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AC524-BFA3-CC47-9A4E-2EC61657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先對</a:t>
            </a:r>
            <a:r>
              <a:rPr lang="en-US" altLang="zh-TW" dirty="0"/>
              <a:t>trig</a:t>
            </a:r>
            <a:r>
              <a:rPr lang="zh-TW" altLang="zh-TW" dirty="0"/>
              <a:t>接腳輸出</a:t>
            </a:r>
            <a:r>
              <a:rPr lang="en-US" altLang="zh-TW" dirty="0"/>
              <a:t>10</a:t>
            </a:r>
            <a:r>
              <a:rPr lang="zh-TW" altLang="zh-TW" dirty="0"/>
              <a:t>微秒的高電位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超音波模組連續發出</a:t>
            </a:r>
            <a:r>
              <a:rPr lang="en-US" altLang="zh-TW" dirty="0"/>
              <a:t>8</a:t>
            </a:r>
            <a:r>
              <a:rPr lang="zh-TW" altLang="zh-TW" dirty="0"/>
              <a:t>個</a:t>
            </a:r>
            <a:r>
              <a:rPr lang="en-US" altLang="zh-TW" dirty="0"/>
              <a:t>40Hz</a:t>
            </a:r>
            <a:r>
              <a:rPr lang="zh-TW" altLang="zh-TW" dirty="0"/>
              <a:t>的訊號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zh-TW" dirty="0"/>
              <a:t>計算</a:t>
            </a:r>
            <a:r>
              <a:rPr lang="en-US" altLang="zh-TW" dirty="0"/>
              <a:t>echo</a:t>
            </a:r>
            <a:r>
              <a:rPr lang="zh-TW" altLang="zh-TW" dirty="0"/>
              <a:t>接腳處於高電位的時間</a:t>
            </a:r>
            <a:endParaRPr lang="en-US" altLang="zh-TW" dirty="0"/>
          </a:p>
          <a:p>
            <a:pPr lvl="1"/>
            <a:r>
              <a:rPr lang="zh-TW" altLang="zh-TW" dirty="0"/>
              <a:t>音波打到障礙物然後再返回到</a:t>
            </a:r>
            <a:r>
              <a:rPr lang="en-US" altLang="zh-TW" dirty="0"/>
              <a:t>HC-SR04</a:t>
            </a:r>
            <a:r>
              <a:rPr lang="zh-TW" altLang="zh-TW" dirty="0"/>
              <a:t>的時間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Hant" altLang="en-US" dirty="0"/>
              <a:t>距離 </a:t>
            </a:r>
            <a:r>
              <a:rPr lang="en-US" altLang="zh-Hant" dirty="0"/>
              <a:t>= </a:t>
            </a:r>
            <a:r>
              <a:rPr lang="zh-TW" altLang="zh-TW" dirty="0"/>
              <a:t>時間</a:t>
            </a:r>
            <a:r>
              <a:rPr lang="en-US" altLang="zh-TW" dirty="0"/>
              <a:t> / 28.9 / 2 </a:t>
            </a:r>
            <a:r>
              <a:rPr lang="zh-TW" altLang="zh-TW" dirty="0"/>
              <a:t>（單位為公分）。</a:t>
            </a:r>
            <a:endParaRPr kumimoji="1" lang="zh-TW" altLang="en-US" dirty="0"/>
          </a:p>
        </p:txBody>
      </p:sp>
      <p:pic>
        <p:nvPicPr>
          <p:cNvPr id="1025" name="Picture 1" descr="page2image859480304">
            <a:extLst>
              <a:ext uri="{FF2B5EF4-FFF2-40B4-BE49-F238E27FC236}">
                <a16:creationId xmlns:a16="http://schemas.microsoft.com/office/drawing/2014/main" id="{CF1DF292-111F-2642-AD17-B318216E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07681"/>
            <a:ext cx="5789710" cy="22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44EB96-B607-3F43-AAB5-938D970572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84043" y="1574007"/>
            <a:ext cx="2431544" cy="228980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380ED0-B404-1D4E-88B8-3FFB8463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3917C7-D325-5C44-9779-C06BED23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0B912B-3A0D-DF47-AF17-CA99994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6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B809E-46E9-9D49-9A15-C4FD6F80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0D0F9F-FB41-E94A-B7CD-31842E2D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0914" y="1182756"/>
            <a:ext cx="4117944" cy="5022101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56510D-19EF-DF4E-BBE7-EC019FA5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E7BA7B-46CF-C143-B8DE-7EE87F09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6ED9AF-4053-6349-ABE0-32D5348B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7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AC7E7-ABFD-714D-BEE5-3AEE313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1/2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C67BB4-8E8E-A244-A72C-6902C616C442}"/>
              </a:ext>
            </a:extLst>
          </p:cNvPr>
          <p:cNvSpPr/>
          <p:nvPr/>
        </p:nvSpPr>
        <p:spPr>
          <a:xfrm>
            <a:off x="4195762" y="117693"/>
            <a:ext cx="848201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23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pulseIn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n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 ==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if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n &lt;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sonar_signal_begin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 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"error"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return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n = n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(pin) ==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sonar_signal_end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time.time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time_diff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sonar_signal_end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-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sonar_signal_begin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return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time_diff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ED08E8-5CF9-AE49-A92B-3FE2890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50412C-19F9-564A-9C8A-4E9C52E5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FFCBC5-465F-184C-BBF9-0D6A9B16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9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92A59-0DC0-9C48-9E6D-6E0A8A38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2/2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C5BBD6-778D-9343-BD83-618DC659350D}"/>
              </a:ext>
            </a:extLst>
          </p:cNvPr>
          <p:cNvSpPr/>
          <p:nvPr/>
        </p:nvSpPr>
        <p:spPr>
          <a:xfrm>
            <a:off x="4457700" y="1443037"/>
            <a:ext cx="6515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1000000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pinTRIG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d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pulseIn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pinECHO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28.9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 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"Distance: "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cm"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0BD25B-C95D-3D40-9DAB-8DFC5CA1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EE3E0C-A9A1-2A49-8232-D922432F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C77ABD-A730-A642-AFF8-F04DB55A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9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6B55B-78E0-3047-AD1E-364AE57D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溫濕度感測器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6F5B4-9DB9-9647-9FBF-7D780D45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常見的有 </a:t>
            </a:r>
            <a:r>
              <a:rPr kumimoji="1" lang="en-US" altLang="zh-Hant" dirty="0"/>
              <a:t>DHT11</a:t>
            </a:r>
            <a:r>
              <a:rPr kumimoji="1" lang="zh-Hant" altLang="en-US" dirty="0"/>
              <a:t>、</a:t>
            </a:r>
            <a:r>
              <a:rPr kumimoji="1" lang="en-US" altLang="zh-Hant" dirty="0"/>
              <a:t>DHT22</a:t>
            </a:r>
          </a:p>
          <a:p>
            <a:r>
              <a:rPr kumimoji="1" lang="en-US" altLang="zh-TW" dirty="0"/>
              <a:t>DHT11</a:t>
            </a:r>
          </a:p>
          <a:p>
            <a:pPr lvl="1"/>
            <a:r>
              <a:rPr kumimoji="1" lang="zh-Hant" altLang="en-US" dirty="0"/>
              <a:t>溫度：</a:t>
            </a:r>
            <a:r>
              <a:rPr kumimoji="1" lang="en-US" altLang="zh-Hant" dirty="0"/>
              <a:t>0~50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C ±2</a:t>
            </a:r>
          </a:p>
          <a:p>
            <a:pPr lvl="1"/>
            <a:r>
              <a:rPr kumimoji="1" lang="zh-Hant" altLang="en-US" dirty="0"/>
              <a:t>濕度：</a:t>
            </a:r>
            <a:r>
              <a:rPr kumimoji="1" lang="en-US" altLang="zh-Hant" dirty="0"/>
              <a:t>20%~90% ±5%</a:t>
            </a:r>
          </a:p>
          <a:p>
            <a:pPr lvl="1"/>
            <a:r>
              <a:rPr kumimoji="1" lang="zh-Hant" altLang="en-US" dirty="0"/>
              <a:t>回應時間：超過兩秒 </a:t>
            </a:r>
            <a:endParaRPr kumimoji="1" lang="en-US" altLang="zh-TW" dirty="0"/>
          </a:p>
          <a:p>
            <a:r>
              <a:rPr kumimoji="1" lang="en-US" altLang="zh-TW" dirty="0"/>
              <a:t>DHT22</a:t>
            </a:r>
          </a:p>
          <a:p>
            <a:pPr lvl="1"/>
            <a:r>
              <a:rPr kumimoji="1" lang="zh-Hant" altLang="en-US" dirty="0"/>
              <a:t>溫度：</a:t>
            </a:r>
            <a:r>
              <a:rPr kumimoji="1" lang="en-US" altLang="zh-Hant" dirty="0"/>
              <a:t>-40~80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C ±0.5</a:t>
            </a:r>
          </a:p>
          <a:p>
            <a:pPr lvl="1"/>
            <a:r>
              <a:rPr kumimoji="1" lang="zh-Hant" altLang="en-US" dirty="0"/>
              <a:t>濕度：</a:t>
            </a:r>
            <a:r>
              <a:rPr kumimoji="1" lang="en-US" altLang="zh-Hant" dirty="0"/>
              <a:t>0~100% ±1%</a:t>
            </a:r>
          </a:p>
          <a:p>
            <a:pPr lvl="1"/>
            <a:r>
              <a:rPr kumimoji="1" lang="zh-Hant" altLang="en-US" dirty="0"/>
              <a:t>每</a:t>
            </a:r>
            <a:r>
              <a:rPr kumimoji="1" lang="en-US" altLang="zh-Hant" dirty="0"/>
              <a:t>2</a:t>
            </a:r>
            <a:r>
              <a:rPr kumimoji="1" lang="zh-Hant" altLang="en-US" dirty="0"/>
              <a:t>秒取樣一次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7FB87E-8F26-0440-A3F7-512DEDCB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1966685"/>
            <a:ext cx="1422400" cy="1422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B62949-0669-FB44-A5F5-7A4CF3B4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3958770"/>
            <a:ext cx="1422400" cy="1422400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69A7148-C94D-5746-B64F-75402231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119AC12-688A-F74A-947A-92F70445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655CDD4-3CE0-3545-933E-709C23EA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5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A0A1D-A5DF-3A49-BE4C-3A4F68A2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Hant" altLang="en-US" dirty="0"/>
              <a:t>程式 </a:t>
            </a:r>
            <a:r>
              <a:rPr kumimoji="1" lang="en-US" altLang="zh-Hant" dirty="0"/>
              <a:t>– dht11 lib</a:t>
            </a:r>
            <a:r>
              <a:rPr kumimoji="1" lang="zh-Hant" altLang="en-US" dirty="0"/>
              <a:t>下載</a:t>
            </a:r>
            <a:br>
              <a:rPr kumimoji="1" lang="en-US" altLang="zh-Hant" dirty="0"/>
            </a:b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kumimoji="1" lang="en-US" altLang="zh-TW" sz="2700" dirty="0" err="1">
                <a:solidFill>
                  <a:schemeClr val="accent4">
                    <a:lumMod val="75000"/>
                  </a:schemeClr>
                </a:solidFill>
              </a:rPr>
              <a:t>github.com</a:t>
            </a: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kumimoji="1" lang="en-US" altLang="zh-TW" sz="2700" dirty="0" err="1">
                <a:solidFill>
                  <a:schemeClr val="accent4">
                    <a:lumMod val="75000"/>
                  </a:schemeClr>
                </a:solidFill>
              </a:rPr>
              <a:t>szazo</a:t>
            </a:r>
            <a:r>
              <a:rPr kumimoji="1" lang="en-US" altLang="zh-TW" sz="2700" dirty="0">
                <a:solidFill>
                  <a:schemeClr val="accent4">
                    <a:lumMod val="75000"/>
                  </a:schemeClr>
                </a:solidFill>
              </a:rPr>
              <a:t>/DHT11_Python</a:t>
            </a:r>
            <a:br>
              <a:rPr kumimoji="1" lang="zh-TW" altLang="en-US" dirty="0"/>
            </a:b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17368E-D76C-C24C-89AC-7D9D524E8FB1}"/>
              </a:ext>
            </a:extLst>
          </p:cNvPr>
          <p:cNvSpPr/>
          <p:nvPr/>
        </p:nvSpPr>
        <p:spPr>
          <a:xfrm>
            <a:off x="1390650" y="1779814"/>
            <a:ext cx="101699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time, dht11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h = dht11.DHT11(pin=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r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h.read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        if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r.is_valid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r.temperature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C / ”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r.humidity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"%"</a:t>
            </a:r>
            <a:r>
              <a:rPr lang="en-US" altLang="zh-TW" dirty="0"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5D1FB6-C3E4-F74D-91D9-3F28DF42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316108-BF4C-F54C-B27E-3E9094D9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B7D7D6-AB7B-BD44-A77A-38F0C2F4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5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208C4-B3FC-D542-B7F1-62BE4ED7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繼電器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741BC0-5274-7A4F-81E0-DEE4B491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226F8D-D4A9-044E-ABED-9B77FA75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CDD6D0-12FA-CC48-BDFA-3A03B349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56D4C0-E174-914A-8578-73D14A1B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6" y="1428750"/>
            <a:ext cx="8585200" cy="49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2E3EB-774D-E448-814A-1F0A1058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三軸加速儀</a:t>
            </a:r>
            <a:r>
              <a:rPr kumimoji="1" lang="en-US" altLang="zh-Hant" dirty="0"/>
              <a:t> – ADXL345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57284E6-2865-2243-B39B-5084716DC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277" y="1428750"/>
            <a:ext cx="4691403" cy="4825443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A7D9B-980E-924A-9A48-D332B229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B978AE-89E9-2149-A37D-BD52E8CA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80E5C7-731A-D74B-A423-E0941772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2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01398-4258-4443-B5A1-695FC2BB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樹莓派開啟</a:t>
            </a:r>
            <a:r>
              <a:rPr kumimoji="1" lang="en-US" altLang="zh-Hant" dirty="0"/>
              <a:t>I2C</a:t>
            </a:r>
            <a:r>
              <a:rPr kumimoji="1" lang="zh-Hant" altLang="en-US" dirty="0"/>
              <a:t>功能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F57AF-E052-9445-BF06-48E625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sudo </a:t>
            </a:r>
            <a:r>
              <a:rPr kumimoji="1" lang="en-US" altLang="zh-TW" dirty="0" err="1"/>
              <a:t>raspi-config</a:t>
            </a:r>
            <a:endParaRPr kumimoji="1" lang="en-US" altLang="zh-TW" dirty="0"/>
          </a:p>
          <a:p>
            <a:pPr lvl="1"/>
            <a:r>
              <a:rPr kumimoji="1" lang="zh-Hant" altLang="en-US" dirty="0"/>
              <a:t>開啟</a:t>
            </a:r>
            <a:r>
              <a:rPr kumimoji="1" lang="en-US" altLang="zh-Hant" dirty="0"/>
              <a:t> I2C </a:t>
            </a:r>
            <a:r>
              <a:rPr kumimoji="1" lang="zh-Hant" altLang="en-US" dirty="0"/>
              <a:t>功能</a:t>
            </a:r>
            <a:endParaRPr kumimoji="1" lang="en-US" altLang="zh-TW" dirty="0"/>
          </a:p>
          <a:p>
            <a:r>
              <a:rPr kumimoji="1" lang="en-US" altLang="zh-TW" dirty="0"/>
              <a:t>sudo vi 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/modules-</a:t>
            </a:r>
            <a:r>
              <a:rPr kumimoji="1" lang="en-US" altLang="zh-TW" dirty="0" err="1"/>
              <a:t>load.d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modules.conf</a:t>
            </a:r>
            <a:endParaRPr kumimoji="1" lang="en-US" altLang="zh-TW" dirty="0"/>
          </a:p>
          <a:p>
            <a:pPr marL="530352" lvl="1" indent="0">
              <a:buNone/>
            </a:pPr>
            <a:r>
              <a:rPr kumimoji="1" lang="zh-Hant" altLang="en-US" dirty="0"/>
              <a:t>內容為：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snd-bcm2835</a:t>
            </a:r>
          </a:p>
          <a:p>
            <a:pPr lvl="1"/>
            <a:r>
              <a:rPr kumimoji="1" lang="en-US" altLang="zh-TW" dirty="0"/>
              <a:t>i2c-dev</a:t>
            </a:r>
          </a:p>
          <a:p>
            <a:pPr lvl="1"/>
            <a:r>
              <a:rPr kumimoji="1" lang="en-US" altLang="zh-TW" dirty="0" err="1"/>
              <a:t>spidev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C410BC-5ABC-AF4E-A042-34E39040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CF8827-B88B-6845-82E9-F4420A9A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0B94D4-AB0D-C742-9FCB-D73E3FA7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535E2-145C-2F4E-8265-4E1BCF50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舵機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24FF01A-84BF-3447-9C3C-218A6592B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58343"/>
          </a:xfrm>
        </p:spPr>
        <p:txBody>
          <a:bodyPr>
            <a:normAutofit fontScale="92500" lnSpcReduction="20000"/>
          </a:bodyPr>
          <a:lstStyle/>
          <a:p>
            <a:r>
              <a:rPr kumimoji="1" lang="zh-Hant" altLang="en-US" dirty="0"/>
              <a:t>型號：</a:t>
            </a:r>
            <a:r>
              <a:rPr kumimoji="1" lang="en-US" altLang="zh-Hant" dirty="0" err="1"/>
              <a:t>TowerPro</a:t>
            </a:r>
            <a:r>
              <a:rPr kumimoji="1" lang="en-US" altLang="zh-Hant" dirty="0"/>
              <a:t> SG90</a:t>
            </a:r>
          </a:p>
          <a:p>
            <a:r>
              <a:rPr kumimoji="1" lang="zh-Hant" altLang="en-US" dirty="0"/>
              <a:t>接線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黑或棕：</a:t>
            </a:r>
            <a:r>
              <a:rPr kumimoji="1" lang="en-US" altLang="zh-Hant" dirty="0"/>
              <a:t>GND</a:t>
            </a:r>
          </a:p>
          <a:p>
            <a:pPr lvl="1"/>
            <a:r>
              <a:rPr kumimoji="1" lang="zh-Hant" altLang="en-US" dirty="0"/>
              <a:t>紅：</a:t>
            </a:r>
            <a:r>
              <a:rPr kumimoji="1" lang="en-US" altLang="zh-Hant" dirty="0"/>
              <a:t>+5V</a:t>
            </a:r>
          </a:p>
          <a:p>
            <a:pPr lvl="1"/>
            <a:r>
              <a:rPr kumimoji="1" lang="zh-Hant" altLang="en-US"/>
              <a:t>橘：控制訊號</a:t>
            </a:r>
            <a:endParaRPr kumimoji="1" lang="en-US" altLang="zh-Hant" dirty="0"/>
          </a:p>
          <a:p>
            <a:r>
              <a:rPr kumimoji="1" lang="zh-Hant" altLang="en-US" dirty="0"/>
              <a:t>脈衝寬度：</a:t>
            </a:r>
            <a:r>
              <a:rPr kumimoji="1" lang="en-US" altLang="zh-Hant" dirty="0"/>
              <a:t>500𝜇s ~ 2400𝜇s</a:t>
            </a:r>
          </a:p>
          <a:p>
            <a:r>
              <a:rPr kumimoji="1" lang="zh-Hant" altLang="en-US" dirty="0"/>
              <a:t>轉動角度：</a:t>
            </a:r>
            <a:r>
              <a:rPr kumimoji="1" lang="en-US" altLang="zh-Hant" dirty="0"/>
              <a:t>180</a:t>
            </a:r>
            <a:r>
              <a:rPr kumimoji="1" lang="zh-Hant" altLang="en-US" dirty="0"/>
              <a:t>度</a:t>
            </a:r>
            <a:endParaRPr kumimoji="1" lang="en-US" altLang="zh-Hant" dirty="0"/>
          </a:p>
          <a:p>
            <a:r>
              <a:rPr kumimoji="1" lang="zh-Hant" altLang="en-US" dirty="0"/>
              <a:t>轉動速度：</a:t>
            </a:r>
            <a:r>
              <a:rPr kumimoji="1" lang="en-US" altLang="zh-Hant" dirty="0"/>
              <a:t>60</a:t>
            </a:r>
            <a:r>
              <a:rPr kumimoji="1" lang="zh-Hant" altLang="en-US" dirty="0"/>
              <a:t>度</a:t>
            </a:r>
            <a:r>
              <a:rPr kumimoji="1" lang="en-US" altLang="zh-Hant" dirty="0"/>
              <a:t>/0.1s</a:t>
            </a:r>
          </a:p>
          <a:p>
            <a:r>
              <a:rPr kumimoji="1" lang="en-US" altLang="zh-TW" dirty="0"/>
              <a:t>PWM</a:t>
            </a:r>
            <a:r>
              <a:rPr kumimoji="1" lang="zh-Hant" altLang="en-US" dirty="0"/>
              <a:t>頻率設定</a:t>
            </a:r>
            <a:r>
              <a:rPr kumimoji="1" lang="en-US" altLang="zh-Hant" dirty="0"/>
              <a:t>50Hz</a:t>
            </a:r>
            <a:r>
              <a:rPr kumimoji="1" lang="zh-Hant" altLang="en-US" dirty="0"/>
              <a:t>時，轉動角度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0.5 / 20 = 2.5%</a:t>
            </a:r>
            <a:r>
              <a:rPr kumimoji="1" lang="zh-Hant" altLang="en-US" dirty="0"/>
              <a:t>（佔空比）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90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14.5 / 20 = 7.25%</a:t>
            </a:r>
          </a:p>
          <a:p>
            <a:pPr lvl="1"/>
            <a:r>
              <a:rPr kumimoji="1" lang="en-US" altLang="zh-Hant" dirty="0"/>
              <a:t>180</a:t>
            </a:r>
            <a:r>
              <a:rPr kumimoji="1" lang="zh-Hant" altLang="en-US" dirty="0"/>
              <a:t>度：</a:t>
            </a:r>
            <a:r>
              <a:rPr kumimoji="1" lang="en-US" altLang="zh-Hant" dirty="0"/>
              <a:t>24 / 20 = 12%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839F10-88A3-C449-AD8E-B2B2BE50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371" y="2777670"/>
            <a:ext cx="3175000" cy="31750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C37F63-F3C8-7543-B70F-A4CC217F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E6C218-1680-E242-812F-04671D3C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2DC179-6803-B34E-AFD6-9A50DDAC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7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15CA3-EBDF-3F4F-BD38-A2E62D42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lib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125E0-3061-F74E-B9C9-EB54F533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下載：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pimoroni</a:t>
            </a:r>
            <a:r>
              <a:rPr kumimoji="1" lang="en-US" altLang="zh-TW" dirty="0"/>
              <a:t>/adxl345-python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40B444-989D-D547-9D38-ACA560BC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C9388B-E6AC-0F40-A6D9-E13900B2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A18F8-A57A-DE41-A643-798645CC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9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8F425-F475-3B45-AC20-D76FC93A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15576E-9AA1-2A44-9503-C98484E6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729E4A-E920-5E4C-B09B-6C391B25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4FC225-0679-EC41-93D6-B882D05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7C89DD-CE47-2A4D-9A7C-14204F1B9ABC}"/>
              </a:ext>
            </a:extLst>
          </p:cNvPr>
          <p:cNvSpPr/>
          <p:nvPr/>
        </p:nvSpPr>
        <p:spPr>
          <a:xfrm>
            <a:off x="3976686" y="928688"/>
            <a:ext cx="72104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adxl345 </a:t>
            </a:r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ADXL345 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adxl345 = ADXL345()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axes = adxl345.getAxes(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x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'x'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y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'y'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 z = %.3fG"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% ( axes[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'z'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 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 -------- ")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        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26B41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03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8BF7F-12FA-2B49-9B86-ADF6393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74HC595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F292E5-F4C0-2646-9296-4808DED8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883227"/>
            <a:ext cx="5529263" cy="3788229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DS</a:t>
            </a:r>
            <a:r>
              <a:rPr kumimoji="1" lang="zh-Hant" altLang="en-US" dirty="0"/>
              <a:t>：資料輸入接腳</a:t>
            </a:r>
            <a:endParaRPr kumimoji="1" lang="en-US" altLang="zh-Hant" dirty="0"/>
          </a:p>
          <a:p>
            <a:r>
              <a:rPr kumimoji="1" lang="en-US" altLang="zh-Hant" dirty="0"/>
              <a:t>SHCP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 LOW-&gt;HIGH</a:t>
            </a:r>
            <a:r>
              <a:rPr kumimoji="1" lang="zh-Hant" altLang="en-US" dirty="0"/>
              <a:t>時，將</a:t>
            </a:r>
            <a:r>
              <a:rPr kumimoji="1" lang="en-US" altLang="zh-Hant" dirty="0"/>
              <a:t>Q7</a:t>
            </a:r>
            <a:r>
              <a:rPr kumimoji="1" lang="zh-Hant" altLang="en-US" dirty="0"/>
              <a:t>到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移位暫存器資料依序往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方向移動一格，然後讀取</a:t>
            </a:r>
            <a:r>
              <a:rPr kumimoji="1" lang="en-US" altLang="zh-Hant" dirty="0"/>
              <a:t>DS</a:t>
            </a:r>
            <a:r>
              <a:rPr kumimoji="1" lang="zh-Hant" altLang="en-US" dirty="0"/>
              <a:t>電位到</a:t>
            </a:r>
            <a:r>
              <a:rPr kumimoji="1" lang="en-US" altLang="zh-Hant" dirty="0"/>
              <a:t>Q7</a:t>
            </a:r>
            <a:r>
              <a:rPr kumimoji="1" lang="zh-Hant" altLang="en-US" dirty="0"/>
              <a:t>移位暫存器</a:t>
            </a:r>
            <a:endParaRPr kumimoji="1" lang="en-US" altLang="zh-Hant" dirty="0"/>
          </a:p>
          <a:p>
            <a:r>
              <a:rPr kumimoji="1" lang="en-US" altLang="zh-Hant" dirty="0"/>
              <a:t>STCP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LOW-&gt;HIGH</a:t>
            </a:r>
            <a:r>
              <a:rPr kumimoji="1" lang="zh-Hant" altLang="en-US" dirty="0"/>
              <a:t>時，將移位暫存器資料移到鎖定暫存器</a:t>
            </a:r>
            <a:endParaRPr kumimoji="1" lang="en-US" altLang="zh-Hant" dirty="0"/>
          </a:p>
          <a:p>
            <a:r>
              <a:rPr kumimoji="1" lang="en-US" altLang="zh-TW" dirty="0"/>
              <a:t>OE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</a:t>
            </a:r>
            <a:r>
              <a:rPr kumimoji="1" lang="zh-Hant" altLang="en-US" dirty="0"/>
              <a:t>時將鎖定暫存器資料輸出到</a:t>
            </a:r>
            <a:r>
              <a:rPr kumimoji="1" lang="en-US" altLang="zh-Hant" dirty="0"/>
              <a:t> Q7~Q0</a:t>
            </a:r>
            <a:r>
              <a:rPr kumimoji="1" lang="zh-Hant" altLang="en-US" dirty="0"/>
              <a:t>接腳。為方便起見接</a:t>
            </a:r>
            <a:r>
              <a:rPr kumimoji="1" lang="en-US" altLang="zh-Hant" dirty="0"/>
              <a:t>GND</a:t>
            </a:r>
          </a:p>
          <a:p>
            <a:r>
              <a:rPr kumimoji="1" lang="en-US" altLang="zh-Hant" dirty="0"/>
              <a:t>MR</a:t>
            </a:r>
            <a:r>
              <a:rPr kumimoji="1" lang="zh-Hant" altLang="en-US" dirty="0"/>
              <a:t>：</a:t>
            </a:r>
            <a:r>
              <a:rPr kumimoji="1" lang="en-US" altLang="zh-Hant" dirty="0"/>
              <a:t>LOW</a:t>
            </a:r>
            <a:r>
              <a:rPr kumimoji="1" lang="zh-Hant" altLang="en-US" dirty="0"/>
              <a:t>時重置晶片，為方便起見接</a:t>
            </a:r>
            <a:r>
              <a:rPr kumimoji="1" lang="en-US" altLang="zh-Hant" dirty="0"/>
              <a:t>VCC</a:t>
            </a:r>
          </a:p>
          <a:p>
            <a:r>
              <a:rPr kumimoji="1" lang="en-US" altLang="zh-Hant" dirty="0"/>
              <a:t>Q7S</a:t>
            </a:r>
            <a:r>
              <a:rPr kumimoji="1" lang="zh-Hant" altLang="en-US" dirty="0"/>
              <a:t>：接收</a:t>
            </a:r>
            <a:r>
              <a:rPr kumimoji="1" lang="en-US" altLang="zh-Hant" dirty="0"/>
              <a:t>Q0</a:t>
            </a:r>
            <a:r>
              <a:rPr kumimoji="1" lang="zh-Hant" altLang="en-US" dirty="0"/>
              <a:t>資料，並且接下一個</a:t>
            </a:r>
            <a:r>
              <a:rPr kumimoji="1" lang="en-US" altLang="zh-Hant" dirty="0"/>
              <a:t>74HC595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C5FBF9-88CB-0E4C-A41B-92A2F56B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BD66CF-5A07-F547-840D-832F584D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BA11C-765D-2044-AC4C-50866CD8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853FD5-D378-A447-BFCB-B6EEFF1A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588" y="1747404"/>
            <a:ext cx="3416300" cy="46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4CAF38-0424-7E46-87DA-E805AE27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31EBC8-52A6-F444-89F6-5B5384BF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379D00-961E-C443-9EF7-AB7FA515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DD440-D399-0F4C-9D98-2D06624C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3440CA-EA37-DB4A-B9B5-D9DBD995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93" y="1987034"/>
            <a:ext cx="5853113" cy="41459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09DB152-CCCC-6B46-BB37-4B4F34A9BEC4}"/>
              </a:ext>
            </a:extLst>
          </p:cNvPr>
          <p:cNvSpPr txBox="1"/>
          <p:nvPr/>
        </p:nvSpPr>
        <p:spPr>
          <a:xfrm>
            <a:off x="4091878" y="148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b="1" dirty="0">
                <a:solidFill>
                  <a:srgbClr val="FF0000"/>
                </a:solidFill>
              </a:rPr>
              <a:t>共陰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A7843C-92D4-1441-8A03-8AA66B2CC507}"/>
              </a:ext>
            </a:extLst>
          </p:cNvPr>
          <p:cNvSpPr txBox="1"/>
          <p:nvPr/>
        </p:nvSpPr>
        <p:spPr>
          <a:xfrm>
            <a:off x="7220058" y="1481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b="1" dirty="0">
                <a:solidFill>
                  <a:srgbClr val="FF0000"/>
                </a:solidFill>
              </a:rPr>
              <a:t>共陽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2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464B8-BC69-9641-BB1A-DB26783D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74HC595 </a:t>
            </a:r>
            <a:r>
              <a:rPr kumimoji="1" lang="zh-Hant" altLang="en-US" dirty="0"/>
              <a:t>與七段顯示器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FE10ED-956C-B949-9355-B63694DB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619F86-EBC5-4B45-BD38-5F92A77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E1A583-0909-804D-8AE1-8E6F973E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FC96C2-E477-E840-AB14-667A18F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8" y="1994188"/>
            <a:ext cx="2310856" cy="3151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5D2F8-42EE-204D-93E4-4514F46D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52" y="1994188"/>
            <a:ext cx="1661173" cy="222946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8A0825B-F3E6-4645-B7AA-D09A08A6F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74000"/>
              </p:ext>
            </p:extLst>
          </p:nvPr>
        </p:nvGraphicFramePr>
        <p:xfrm>
          <a:off x="6553201" y="1535053"/>
          <a:ext cx="42517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250">
                  <a:extLst>
                    <a:ext uri="{9D8B030D-6E8A-4147-A177-3AD203B41FA5}">
                      <a16:colId xmlns:a16="http://schemas.microsoft.com/office/drawing/2014/main" val="835273866"/>
                    </a:ext>
                  </a:extLst>
                </a:gridCol>
                <a:gridCol w="1417250">
                  <a:extLst>
                    <a:ext uri="{9D8B030D-6E8A-4147-A177-3AD203B41FA5}">
                      <a16:colId xmlns:a16="http://schemas.microsoft.com/office/drawing/2014/main" val="2835400480"/>
                    </a:ext>
                  </a:extLst>
                </a:gridCol>
                <a:gridCol w="1417250">
                  <a:extLst>
                    <a:ext uri="{9D8B030D-6E8A-4147-A177-3AD203B41FA5}">
                      <a16:colId xmlns:a16="http://schemas.microsoft.com/office/drawing/2014/main" val="2005233283"/>
                    </a:ext>
                  </a:extLst>
                </a:gridCol>
              </a:tblGrid>
              <a:tr h="331489">
                <a:tc>
                  <a:txBody>
                    <a:bodyPr/>
                    <a:lstStyle/>
                    <a:p>
                      <a:r>
                        <a:rPr lang="zh-Hant" altLang="en-US" dirty="0"/>
                        <a:t>七段顯示器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t" dirty="0"/>
                        <a:t>74HC595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RPi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1400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GPIO17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3723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6079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GPIO22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576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OE, 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31485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MR, 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3583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67600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40162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67818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357517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366205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370706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059"/>
                  </a:ext>
                </a:extLst>
              </a:tr>
              <a:tr h="331489">
                <a:tc>
                  <a:txBody>
                    <a:bodyPr/>
                    <a:lstStyle/>
                    <a:p>
                      <a:r>
                        <a:rPr lang="en-US" altLang="zh-TW" dirty="0"/>
                        <a:t>CP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Q0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905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2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664FD-5C67-B340-99F7-2EC379A5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接線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E7D293-1D1A-114B-99CC-B97B7269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3C10C5-8D34-D948-A57B-E6125082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3A62AE-5CFE-F14B-B628-D501BA15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96E8F3E-7CDE-8745-A607-87351D2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1428750"/>
            <a:ext cx="10176510" cy="49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8CEB1-D538-4140-82DE-EFCC3EE4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編碼</a:t>
            </a:r>
            <a:r>
              <a:rPr kumimoji="1" lang="en-US" altLang="zh-Hant" dirty="0"/>
              <a:t> – </a:t>
            </a:r>
            <a:r>
              <a:rPr kumimoji="1" lang="zh-Hant" altLang="en-US" dirty="0"/>
              <a:t>共陰七段顯示器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5CF5D0-5295-BC4A-99AB-693128DA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69FACB-9791-124E-9AEA-CE89E0B6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F13C2-0D7B-BA44-94EA-11D9AA67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C20603-F8AA-484B-87DD-25E39A19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52" y="1994188"/>
            <a:ext cx="2645739" cy="3550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A2F5B9-C98C-FF45-A551-308AD570A91E}"/>
              </a:ext>
            </a:extLst>
          </p:cNvPr>
          <p:cNvSpPr/>
          <p:nvPr/>
        </p:nvSpPr>
        <p:spPr>
          <a:xfrm>
            <a:off x="4876800" y="17519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 = [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#A  B  C  D  E  F  G  GP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#1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#3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#5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#6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],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#9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[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#0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6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0C175-C953-DE4A-B566-1A28E94A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1/2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99E4FB-C124-2F4E-A85B-E317620C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5092D5-BFA3-E04A-A148-3987BBF6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59B2E5-BDEE-6745-B2EE-0BEAE76A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102652-F763-F240-B042-E2D2DB729A75}"/>
              </a:ext>
            </a:extLst>
          </p:cNvPr>
          <p:cNvSpPr/>
          <p:nvPr/>
        </p:nvSpPr>
        <p:spPr>
          <a:xfrm>
            <a:off x="2985979" y="1680031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#DS     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#STCP   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#SHCP  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data = [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#A  B  C  D  E  F  G  GP</a:t>
            </a:r>
          </a:p>
          <a:p>
            <a:r>
              <a:rPr lang="en-US" altLang="zh-TW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altLang="zh-TW" dirty="0">
                <a:solidFill>
                  <a:srgbClr val="FF0000"/>
                </a:solidFill>
                <a:latin typeface="Menlo" panose="020B0609030804020204" pitchFamily="49" charset="0"/>
              </a:rPr>
              <a:t>...</a:t>
            </a:r>
            <a:endParaRPr lang="en-US" altLang="zh-TW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3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E7204-967E-5C46-A9DD-03C7CFE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r>
              <a:rPr kumimoji="1" lang="en-US" altLang="zh-Hant" dirty="0"/>
              <a:t> 2/2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AFA1BE-6675-E84C-BB43-28F6A81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693216-A78C-8441-8839-43BC8C9B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D5520D-E3DB-F045-A592-EC822045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4B3FC4-F1E7-9E45-9FD4-A4A814D05403}"/>
              </a:ext>
            </a:extLst>
          </p:cNvPr>
          <p:cNvSpPr/>
          <p:nvPr/>
        </p:nvSpPr>
        <p:spPr>
          <a:xfrm>
            <a:off x="2319338" y="156573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range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len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(data)):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B050"/>
                </a:solidFill>
                <a:latin typeface="Menlo" panose="020B0609030804020204" pitchFamily="49" charset="0"/>
              </a:rPr>
              <a:t>, 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j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range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len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(data[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])):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7030A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7030A0"/>
                </a:solidFill>
                <a:latin typeface="Menlo" panose="020B0609030804020204" pitchFamily="49" charset="0"/>
              </a:rPr>
              <a:t>, 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pinDS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data[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][j])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7030A0"/>
                </a:solidFill>
                <a:latin typeface="Menlo" panose="020B0609030804020204" pitchFamily="49" charset="0"/>
              </a:rPr>
              <a:t>pinSHCP</a:t>
            </a:r>
            <a:r>
              <a:rPr lang="en-US" altLang="zh-TW" dirty="0">
                <a:solidFill>
                  <a:srgbClr val="7030A0"/>
                </a:solidFill>
                <a:latin typeface="Menlo" panose="020B0609030804020204" pitchFamily="49" charset="0"/>
              </a:rPr>
              <a:t>, 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>
                <a:solidFill>
                  <a:srgbClr val="00B050"/>
                </a:solidFill>
                <a:latin typeface="Menlo" panose="020B0609030804020204" pitchFamily="49" charset="0"/>
              </a:rPr>
              <a:t>pinSTCP</a:t>
            </a:r>
            <a:r>
              <a:rPr lang="en-US" altLang="zh-TW" dirty="0">
                <a:solidFill>
                  <a:srgbClr val="00B050"/>
                </a:solidFill>
                <a:latin typeface="Menlo" panose="020B0609030804020204" pitchFamily="49" charset="0"/>
              </a:rPr>
              <a:t>, 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7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BC7CE-ACF7-DF4E-A700-8E1A10FF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8X8</a:t>
            </a:r>
            <a:r>
              <a:rPr kumimoji="1" lang="zh-Hant" altLang="en-US" dirty="0"/>
              <a:t>矩陣</a:t>
            </a:r>
            <a:r>
              <a:rPr kumimoji="1" lang="en-US" altLang="zh-Hant" dirty="0"/>
              <a:t>LED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52262-6C32-7A43-B6BE-D3250E118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使用</a:t>
            </a:r>
            <a:r>
              <a:rPr kumimoji="1" lang="en-US" altLang="zh-Hant" dirty="0"/>
              <a:t> MAX7219 / MAX7221 </a:t>
            </a:r>
            <a:r>
              <a:rPr kumimoji="1" lang="zh-Hant" altLang="en-US" dirty="0"/>
              <a:t>控制</a:t>
            </a:r>
            <a:endParaRPr kumimoji="1" lang="en-US" altLang="zh-Hant" dirty="0"/>
          </a:p>
          <a:p>
            <a:r>
              <a:rPr kumimoji="1" lang="en-US" altLang="zh-TW" dirty="0"/>
              <a:t>Lib </a:t>
            </a:r>
            <a:r>
              <a:rPr kumimoji="1" lang="zh-Hant" altLang="en-US" dirty="0"/>
              <a:t>下載</a:t>
            </a:r>
            <a:endParaRPr kumimoji="1" lang="en-US" altLang="zh-Hant" dirty="0"/>
          </a:p>
          <a:p>
            <a:pPr lvl="1"/>
            <a:r>
              <a:rPr kumimoji="1" lang="en-US" altLang="zh-TW" dirty="0">
                <a:hlinkClick r:id="rId2"/>
              </a:rPr>
              <a:t>https://pypi.python.org/pypi/max7219</a:t>
            </a:r>
            <a:endParaRPr kumimoji="1" lang="en-US" altLang="zh-TW" dirty="0"/>
          </a:p>
          <a:p>
            <a:r>
              <a:rPr kumimoji="1" lang="zh-Hant" altLang="en-US" dirty="0"/>
              <a:t>文件說明</a:t>
            </a:r>
            <a:endParaRPr kumimoji="1" lang="en-US" altLang="zh-Hant" dirty="0"/>
          </a:p>
          <a:p>
            <a:pPr lvl="1"/>
            <a:r>
              <a:rPr kumimoji="1" lang="en-US" altLang="zh-TW" dirty="0">
                <a:hlinkClick r:id="rId3"/>
              </a:rPr>
              <a:t>https://max7219.readthedocs.io/en/0.2.3/max7219.html#max7219.led.device</a:t>
            </a:r>
            <a:endParaRPr kumimoji="1" lang="en-US" altLang="zh-TW" dirty="0"/>
          </a:p>
          <a:p>
            <a:r>
              <a:rPr kumimoji="1" lang="zh-Hant" altLang="en-US" dirty="0"/>
              <a:t>樹莓派開啟</a:t>
            </a:r>
            <a:r>
              <a:rPr kumimoji="1" lang="en-US" altLang="zh-Hant" dirty="0"/>
              <a:t> SPI </a:t>
            </a:r>
            <a:r>
              <a:rPr kumimoji="1" lang="zh-Hant" altLang="en-US" dirty="0"/>
              <a:t>功能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sudo </a:t>
            </a:r>
            <a:r>
              <a:rPr kumimoji="1" lang="en-US" altLang="zh-TW" dirty="0" err="1"/>
              <a:t>raspi-config</a:t>
            </a:r>
            <a:endParaRPr kumimoji="1" lang="en-US" altLang="zh-TW" dirty="0"/>
          </a:p>
          <a:p>
            <a:pPr marL="530352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57386-961E-844E-830B-FC1EC2BF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DEE843-0E86-4040-B0A6-596E5648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3AE974-A75D-9D49-8D77-6FCAECA1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1071FF-0225-414C-91D4-2B4467E3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1346" y="238098"/>
            <a:ext cx="3509818" cy="3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D45AC-C82B-1048-8179-8B90375E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舵機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9BFFCD-FDC5-6D47-8CFB-010DD9C12C65}"/>
              </a:ext>
            </a:extLst>
          </p:cNvPr>
          <p:cNvSpPr/>
          <p:nvPr/>
        </p:nvSpPr>
        <p:spPr>
          <a:xfrm>
            <a:off x="2873829" y="108997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 = GPIO.PWM(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p.start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>
                <a:solidFill>
                  <a:srgbClr val="BD311B"/>
                </a:solidFill>
                <a:latin typeface="Menlo" panose="020B0609030804020204" pitchFamily="49" charset="0"/>
              </a:rPr>
              <a:t>2.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180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90 degree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7.25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27E2DE-E48F-2141-9ADC-B07097300AA3}"/>
              </a:ext>
            </a:extLst>
          </p:cNvPr>
          <p:cNvSpPr/>
          <p:nvPr/>
        </p:nvSpPr>
        <p:spPr>
          <a:xfrm>
            <a:off x="6819441" y="1725386"/>
            <a:ext cx="5241929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C5721C"/>
                </a:solidFill>
                <a:latin typeface="Menlo" panose="020B0609030804020204" pitchFamily="49" charset="0"/>
              </a:rPr>
              <a:t>def</a:t>
            </a:r>
            <a:r>
              <a:rPr lang="en-US" altLang="zh-TW" sz="1600" dirty="0">
                <a:solidFill>
                  <a:srgbClr val="C5721C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25B2BF"/>
                </a:solidFill>
                <a:latin typeface="Menlo" panose="020B0609030804020204" pitchFamily="49" charset="0"/>
              </a:rPr>
              <a:t>degreeToDutyCycle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(degree):</a:t>
            </a:r>
            <a:endParaRPr lang="en-US" altLang="zh-TW" sz="1600" dirty="0">
              <a:solidFill>
                <a:srgbClr val="25B2BF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dc = (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12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-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180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* degree + 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2.5</a:t>
            </a:r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p.ChangeDutyCycle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(dc)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600" dirty="0">
                <a:solidFill>
                  <a:srgbClr val="BD311B"/>
                </a:solidFill>
                <a:latin typeface="Menlo" panose="020B0609030804020204" pitchFamily="49" charset="0"/>
              </a:rPr>
              <a:t>0.4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FE9B60-0A9F-AD41-8934-2C2933D8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09445B-980B-484E-A49C-6D92D6D1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EFE60C-982F-964F-AD90-3D8A7586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5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E3F11-D5F6-9742-BF8D-55CA13CA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23D97BE7-843E-BA4B-B307-98A7F0A5C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044895"/>
              </p:ext>
            </p:extLst>
          </p:nvPr>
        </p:nvGraphicFramePr>
        <p:xfrm>
          <a:off x="1371600" y="2286000"/>
          <a:ext cx="3525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32">
                  <a:extLst>
                    <a:ext uri="{9D8B030D-6E8A-4147-A177-3AD203B41FA5}">
                      <a16:colId xmlns:a16="http://schemas.microsoft.com/office/drawing/2014/main" val="1797300797"/>
                    </a:ext>
                  </a:extLst>
                </a:gridCol>
                <a:gridCol w="1762932">
                  <a:extLst>
                    <a:ext uri="{9D8B030D-6E8A-4147-A177-3AD203B41FA5}">
                      <a16:colId xmlns:a16="http://schemas.microsoft.com/office/drawing/2014/main" val="251495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8X8 LED matrix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RPi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+5V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4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4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MOSI (GPIO10)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7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CE0 (GPIO8)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8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SCLK (GPIO11)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22597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0DF683-0248-8E46-A1F8-0872AD2D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3CBA42-4F9B-3B4B-88BB-2CFF8E50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163049-E6D1-2245-A602-C1A9D000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B8C670-C06F-6643-B118-274B09858C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2555" y="554690"/>
            <a:ext cx="4185296" cy="62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3F7F5-F1DD-6B4D-9110-0FC0E7E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範例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521D8-29F9-FD4A-B27F-7A3B8CD2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264535-327F-4E4D-9E16-C8E8353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3C5033-5436-1747-9CC5-BA742F66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B8708E-4242-2446-ABA8-F3E13866D9FD}"/>
              </a:ext>
            </a:extLst>
          </p:cNvPr>
          <p:cNvSpPr/>
          <p:nvPr/>
        </p:nvSpPr>
        <p:spPr>
          <a:xfrm>
            <a:off x="1390650" y="2369264"/>
            <a:ext cx="7384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max7219.led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led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device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led.matrix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device.show_message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"hello world"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delay=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67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8ED82-CA3F-BA43-A039-611103F3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類比訊號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17FA53-7541-AB41-B0B0-CC9060316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896C71-C81F-6343-8F55-F577CEF4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23A2E4-D4F6-0B4E-B428-BFA69976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733-736F-A341-86E9-A040C94B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9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類比訊號與數位訊號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30683"/>
            <a:ext cx="3679531" cy="26216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87" y="2928716"/>
            <a:ext cx="4991100" cy="16256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B5A37C-4D69-864E-BEF2-CAED044B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CEC3A5-4F45-844F-A5DC-48DC2B8A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9B65ECA-BC7C-3D49-98E6-687AFE40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2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BCE6B-5B97-F247-96DD-8F4D4011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ADC0804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6DC533-AF27-B247-9E0F-86F07CD8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1EC744-DFC8-C143-9B8D-9C21CBD4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D7B20A-7B4B-7548-95B2-C9058266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43B976-054E-6A42-BDC9-6E4096DB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2" y="119654"/>
            <a:ext cx="7169727" cy="6536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366DA2-D7CF-204E-A093-0A5A3738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6" y="2377627"/>
            <a:ext cx="3605972" cy="34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7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2723CD-7FC0-424F-968C-E592FA91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1E0527-30DF-3243-98B4-F7250FA8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85DEE8-D4ED-B442-8CCF-EA20B4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B1E2A0-1F2F-684D-B77E-CFB7E1682D4F}"/>
              </a:ext>
            </a:extLst>
          </p:cNvPr>
          <p:cNvSpPr/>
          <p:nvPr/>
        </p:nvSpPr>
        <p:spPr>
          <a:xfrm>
            <a:off x="806099" y="544076"/>
            <a:ext cx="3799918" cy="36933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A379BE-C1C5-294B-96AC-CB157D4500DF}"/>
              </a:ext>
            </a:extLst>
          </p:cNvPr>
          <p:cNvSpPr/>
          <p:nvPr/>
        </p:nvSpPr>
        <p:spPr>
          <a:xfrm>
            <a:off x="5458691" y="821075"/>
            <a:ext cx="5971309" cy="56323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a0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a1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a2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a3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a4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16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a5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32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a6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a7 =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26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128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value = a0 + a1 + a2 + a3 + a4 + a5 + a6 + a7 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"value is 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TW" dirty="0" err="1">
                <a:solidFill>
                  <a:srgbClr val="25B2BF"/>
                </a:solidFill>
                <a:latin typeface="Menlo" panose="020B06090308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(value))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   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zh-TW" altLang="en-US" dirty="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B6DAED52-DF6A-0340-B248-2A32518CA7AF}"/>
              </a:ext>
            </a:extLst>
          </p:cNvPr>
          <p:cNvSpPr/>
          <p:nvPr/>
        </p:nvSpPr>
        <p:spPr>
          <a:xfrm>
            <a:off x="2479964" y="324901"/>
            <a:ext cx="3837709" cy="4854958"/>
          </a:xfrm>
          <a:custGeom>
            <a:avLst/>
            <a:gdLst>
              <a:gd name="connsiteX0" fmla="*/ 0 w 3837709"/>
              <a:gd name="connsiteY0" fmla="*/ 4122408 h 4854958"/>
              <a:gd name="connsiteX1" fmla="*/ 1316181 w 3837709"/>
              <a:gd name="connsiteY1" fmla="*/ 4579608 h 4854958"/>
              <a:gd name="connsiteX2" fmla="*/ 2729345 w 3837709"/>
              <a:gd name="connsiteY2" fmla="*/ 423244 h 4854958"/>
              <a:gd name="connsiteX3" fmla="*/ 3837709 w 3837709"/>
              <a:gd name="connsiteY3" fmla="*/ 353972 h 48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709" h="4854958">
                <a:moveTo>
                  <a:pt x="0" y="4122408"/>
                </a:moveTo>
                <a:cubicBezTo>
                  <a:pt x="430645" y="4659271"/>
                  <a:pt x="861290" y="5196135"/>
                  <a:pt x="1316181" y="4579608"/>
                </a:cubicBezTo>
                <a:cubicBezTo>
                  <a:pt x="1771072" y="3963081"/>
                  <a:pt x="2309090" y="1127517"/>
                  <a:pt x="2729345" y="423244"/>
                </a:cubicBezTo>
                <a:cubicBezTo>
                  <a:pt x="3149600" y="-281029"/>
                  <a:pt x="3493654" y="36471"/>
                  <a:pt x="3837709" y="35397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955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8E2E9-BDEE-C44C-9562-ADCC3D3D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MCP3008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947B2B-F1B8-D945-8CCF-BC6D7CE6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8AF09D-8020-214F-8361-7DB17706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680ABA-EF40-5B43-BFF6-5C0636FF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484C47-3EED-F947-91F1-E9C6DFCF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3" y="2892228"/>
            <a:ext cx="2220686" cy="17402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F9C035-1268-0D41-BD87-608CCB76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09" y="1733549"/>
            <a:ext cx="8690996" cy="42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955446F-5081-9949-A598-A9B8ECB7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219199"/>
            <a:ext cx="9601200" cy="3193473"/>
          </a:xfrm>
        </p:spPr>
        <p:txBody>
          <a:bodyPr/>
          <a:lstStyle/>
          <a:p>
            <a:r>
              <a:rPr kumimoji="1" lang="zh-Hant" altLang="en-US" dirty="0"/>
              <a:t>使用</a:t>
            </a:r>
            <a:r>
              <a:rPr kumimoji="1" lang="en-US" altLang="zh-Hant" dirty="0"/>
              <a:t> MCP3008 </a:t>
            </a:r>
            <a:r>
              <a:rPr kumimoji="1" lang="zh-Hant" altLang="en-US" dirty="0"/>
              <a:t>晶片時要先開啟樹莓派上的</a:t>
            </a:r>
            <a:r>
              <a:rPr kumimoji="1" lang="en-US" altLang="zh-Hant" dirty="0"/>
              <a:t> SPI </a:t>
            </a:r>
            <a:r>
              <a:rPr kumimoji="1" lang="zh-Hant" altLang="en-US" dirty="0"/>
              <a:t>功能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067F01-CC47-4A49-81B1-BA3D7CF8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101A96-45D1-6A45-9E29-4C6A8EA7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B3D07E-F5D3-B64D-8A7A-ED5395B4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FD2ACD-D36E-7F44-9E41-07EC0728A85E}"/>
              </a:ext>
            </a:extLst>
          </p:cNvPr>
          <p:cNvSpPr/>
          <p:nvPr/>
        </p:nvSpPr>
        <p:spPr>
          <a:xfrm>
            <a:off x="2985979" y="213629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gpiozero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MCP3008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m = MCP3008(channel=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print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m.value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-US" altLang="zh-TW">
                <a:solidFill>
                  <a:srgbClr val="000000"/>
                </a:solidFill>
                <a:latin typeface="Menlo" panose="020B0609030804020204" pitchFamily="49" charset="0"/>
              </a:rPr>
              <a:t>1000))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0.2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7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990E-AFAF-7840-A94E-67EE5090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磁簧管（磁簧開關）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B67B4B-5DCA-3640-9E25-26F85BAB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磁感應開關</a:t>
            </a:r>
            <a:endParaRPr kumimoji="1" lang="en-US" altLang="zh-TW" dirty="0"/>
          </a:p>
          <a:p>
            <a:r>
              <a:rPr kumimoji="1" lang="zh-TW" altLang="en-US" dirty="0"/>
              <a:t>使用於：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門窗防盜</a:t>
            </a:r>
            <a:endParaRPr kumimoji="1" lang="en-US" altLang="zh-TW" dirty="0"/>
          </a:p>
          <a:p>
            <a:pPr lvl="1"/>
            <a:r>
              <a:rPr kumimoji="1" lang="zh-TW" altLang="en-US"/>
              <a:t>油箱計量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5B0911-EE72-A34A-821B-FCA4E70C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DD9C2A-2948-3846-9258-C39E2AC1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B10433-D916-A54D-A5E4-C013AF89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8DC41A-8D0F-054B-AD59-E9F79445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03" y="3124200"/>
            <a:ext cx="3098800" cy="2743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BFD51B-62E7-4B44-837B-EE631A3C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62" y="4229238"/>
            <a:ext cx="3694965" cy="16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BD9AA136-25F3-4B4E-8157-A02B1BD90DF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17022" r="13608" b="18682"/>
          <a:stretch/>
        </p:blipFill>
        <p:spPr>
          <a:xfrm>
            <a:off x="4238624" y="3517040"/>
            <a:ext cx="1593850" cy="1275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99685F-6FB6-3B4F-8465-F1817407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紅外線人體感應 </a:t>
            </a:r>
            <a:r>
              <a:rPr kumimoji="1" lang="en-US" altLang="zh-Hant" dirty="0"/>
              <a:t>HC-SR501</a:t>
            </a:r>
            <a:endParaRPr kumimoji="1" lang="zh-TW" altLang="en-US" dirty="0"/>
          </a:p>
        </p:txBody>
      </p:sp>
      <p:pic>
        <p:nvPicPr>
          <p:cNvPr id="4" name="圖片 3" descr="../Downloads/S_20815-MLB20198007639_112014-O.jpg">
            <a:extLst>
              <a:ext uri="{FF2B5EF4-FFF2-40B4-BE49-F238E27FC236}">
                <a16:creationId xmlns:a16="http://schemas.microsoft.com/office/drawing/2014/main" id="{40977173-EC47-8247-B983-0C332C2C84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069" y="3105242"/>
            <a:ext cx="1837690" cy="1845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B3FDF9B-6F23-D94E-A9A5-857415D15609}"/>
              </a:ext>
            </a:extLst>
          </p:cNvPr>
          <p:cNvCxnSpPr/>
          <p:nvPr/>
        </p:nvCxnSpPr>
        <p:spPr>
          <a:xfrm flipH="1">
            <a:off x="5458732" y="3571015"/>
            <a:ext cx="922020" cy="507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DAB11-C0A9-B249-9CCF-170A030BF20D}"/>
              </a:ext>
            </a:extLst>
          </p:cNvPr>
          <p:cNvSpPr txBox="1"/>
          <p:nvPr/>
        </p:nvSpPr>
        <p:spPr>
          <a:xfrm>
            <a:off x="6502218" y="3113815"/>
            <a:ext cx="1100455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延時調節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300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秒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0.5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秒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C0388FE-1BA5-644D-BD36-FAD03BCBD91B}"/>
              </a:ext>
            </a:extLst>
          </p:cNvPr>
          <p:cNvCxnSpPr/>
          <p:nvPr/>
        </p:nvCxnSpPr>
        <p:spPr>
          <a:xfrm>
            <a:off x="4061097" y="3490370"/>
            <a:ext cx="1034415" cy="634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FC8014-63CC-8D40-B4ED-5EB2B0444C6C}"/>
              </a:ext>
            </a:extLst>
          </p:cNvPr>
          <p:cNvSpPr txBox="1"/>
          <p:nvPr/>
        </p:nvSpPr>
        <p:spPr>
          <a:xfrm>
            <a:off x="2256699" y="2475119"/>
            <a:ext cx="1098550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感應距離調節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7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公尺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逆時針</a:t>
            </a: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公尺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F3A19C3-8BB9-224C-A3D1-1D7C0270B8B3}"/>
              </a:ext>
            </a:extLst>
          </p:cNvPr>
          <p:cNvCxnSpPr/>
          <p:nvPr/>
        </p:nvCxnSpPr>
        <p:spPr>
          <a:xfrm flipV="1">
            <a:off x="4056652" y="4251100"/>
            <a:ext cx="571500" cy="255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467EA7-5EA8-9B40-86E4-21D47AF32476}"/>
              </a:ext>
            </a:extLst>
          </p:cNvPr>
          <p:cNvSpPr txBox="1"/>
          <p:nvPr/>
        </p:nvSpPr>
        <p:spPr>
          <a:xfrm>
            <a:off x="2122623" y="4049170"/>
            <a:ext cx="1402715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Jumper</a:t>
            </a:r>
            <a:endParaRPr lang="zh-TW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單一處發（如圖）</a:t>
            </a:r>
          </a:p>
          <a:p>
            <a:pPr>
              <a:spcAft>
                <a:spcPts val="0"/>
              </a:spcAft>
            </a:pPr>
            <a:r>
              <a:rPr lang="zh-TW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重複觸發</a:t>
            </a:r>
          </a:p>
          <a:p>
            <a:pPr>
              <a:spcAft>
                <a:spcPts val="0"/>
              </a:spcAft>
            </a:pPr>
            <a:r>
              <a:rPr lang="en-US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E034C9-28A3-4947-8FB7-691D7D97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CEA8F442-48B7-0A45-BFDC-AAEC560F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950DADD-50F4-7847-ABE7-13BC2408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52FF9-F26C-3447-AC7C-E8B9BD70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線路圖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7F9A6-1E38-5E47-B53B-061DEBF1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2468" y="1543050"/>
            <a:ext cx="6599464" cy="4557399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CB45D2-4479-7445-B9F1-D6F19AF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372B2E-2D90-AA41-B896-B7DAB303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38E016-1444-114B-8D49-85AEA25F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BD1B1-970D-8E4B-A6FB-20948130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440B01-F4B8-C246-B9FD-049B45E35647}"/>
              </a:ext>
            </a:extLst>
          </p:cNvPr>
          <p:cNvSpPr/>
          <p:nvPr/>
        </p:nvSpPr>
        <p:spPr>
          <a:xfrm>
            <a:off x="3562350" y="1120497"/>
            <a:ext cx="75819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 </a:t>
            </a:r>
            <a:r>
              <a:rPr lang="en-US" altLang="zh-TW" dirty="0" err="1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b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4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17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GPIO.IN)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try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C5721C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while </a:t>
            </a:r>
            <a:r>
              <a:rPr lang="en-US" altLang="zh-TW" dirty="0">
                <a:solidFill>
                  <a:srgbClr val="25B2BF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GPIO.output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pinLED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GPIO.input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pinSR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0.1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except </a:t>
            </a:r>
            <a:r>
              <a:rPr lang="en-US" altLang="zh-TW" dirty="0" err="1">
                <a:solidFill>
                  <a:srgbClr val="26B41B"/>
                </a:solidFill>
                <a:latin typeface="Menlo" panose="020B0609030804020204" pitchFamily="49" charset="0"/>
              </a:rPr>
              <a:t>KeyboardInterrupt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altLang="zh-TW" dirty="0">
              <a:solidFill>
                <a:srgbClr val="26B41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pass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C3D40DF-0F8E-D148-B827-396C113F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7E71D0-3974-AA4C-B86E-5AF1285C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DF83E-A7AA-254B-AD74-2F633F73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1558B-8991-6647-B3B8-CBF8E6C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無源蜂鳴器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058384-C900-4145-A576-F9AB42B8A2C0}"/>
              </a:ext>
            </a:extLst>
          </p:cNvPr>
          <p:cNvSpPr/>
          <p:nvPr/>
        </p:nvSpPr>
        <p:spPr>
          <a:xfrm>
            <a:off x="7429500" y="857249"/>
            <a:ext cx="42005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RPi.GPIO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5721C"/>
                </a:solidFill>
                <a:latin typeface="Menlo" panose="020B0609030804020204" pitchFamily="49" charset="0"/>
              </a:rPr>
              <a:t>as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GPIO</a:t>
            </a:r>
          </a:p>
          <a:p>
            <a:r>
              <a:rPr lang="en-US" altLang="zh-TW" dirty="0">
                <a:solidFill>
                  <a:srgbClr val="CE32CC"/>
                </a:solidFill>
                <a:latin typeface="Menlo" panose="020B0609030804020204" pitchFamily="49" charset="0"/>
              </a:rPr>
              <a:t>import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time</a:t>
            </a:r>
            <a:endParaRPr lang="en-US" altLang="zh-TW" dirty="0">
              <a:solidFill>
                <a:srgbClr val="CE32CC"/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GPIO.setmode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(GPIO.BCM)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GPIO.setup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GPIO.OUT)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p = GPIO.PWM(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14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p.start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Do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523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Re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587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4D2CDC"/>
                </a:solidFill>
                <a:latin typeface="Menlo" panose="020B0609030804020204" pitchFamily="49" charset="0"/>
              </a:rPr>
              <a:t># </a:t>
            </a:r>
            <a:r>
              <a:rPr lang="en-US" altLang="zh-TW" dirty="0" err="1">
                <a:solidFill>
                  <a:srgbClr val="4D2CDC"/>
                </a:solidFill>
                <a:latin typeface="Menlo" panose="020B0609030804020204" pitchFamily="49" charset="0"/>
              </a:rPr>
              <a:t>Mi</a:t>
            </a:r>
            <a:endParaRPr lang="en-US" altLang="zh-TW" dirty="0">
              <a:solidFill>
                <a:srgbClr val="4D2CDC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p.ChangeFrequency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659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time.sleep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BD311B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p.stop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GPIO.cleanup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645509-44F0-744F-840E-C26DE18934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2963" y="1953804"/>
            <a:ext cx="4059237" cy="45357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1A4F89-E3A9-9448-B0BD-82C92445E0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4913" y="1028699"/>
            <a:ext cx="1600200" cy="160020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C7443E-1128-3046-BBEF-15ABF8D6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A1F67F-4C31-3F4C-A7AE-A756065C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CFFBAB9-7B43-DE4E-AE3B-D9D48B98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8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3D6E2-78EC-DC4E-8AE7-F20A7E75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頻率表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69BD3C-EDD9-B04B-9C2B-0323D5192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55405"/>
              </p:ext>
            </p:extLst>
          </p:nvPr>
        </p:nvGraphicFramePr>
        <p:xfrm>
          <a:off x="1913247" y="2607844"/>
          <a:ext cx="8128002" cy="2595880"/>
        </p:xfrm>
        <a:graphic>
          <a:graphicData uri="http://schemas.openxmlformats.org/drawingml/2006/table">
            <a:tbl>
              <a:tblPr firstCol="1" bandRow="1">
                <a:tableStyleId>{68D230F3-CF80-4859-8CE7-A43EE81993B5}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66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523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1046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587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1318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1397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1568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1760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1976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3BFF61-FF20-2343-A35A-1FAAB57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198289-CB95-294E-95A3-F8DBA6F7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樹莓派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418F9B-4847-7440-9B63-537E2088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36735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1910</TotalTime>
  <Words>1466</Words>
  <Application>Microsoft Macintosh PowerPoint</Application>
  <PresentationFormat>寬螢幕</PresentationFormat>
  <Paragraphs>523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微軟正黑體</vt:lpstr>
      <vt:lpstr>新細明體</vt:lpstr>
      <vt:lpstr>Calibri</vt:lpstr>
      <vt:lpstr>Franklin Gothic Book</vt:lpstr>
      <vt:lpstr>Menlo</vt:lpstr>
      <vt:lpstr>Times New Roman</vt:lpstr>
      <vt:lpstr>裁剪</vt:lpstr>
      <vt:lpstr>感測器</vt:lpstr>
      <vt:lpstr>舵機</vt:lpstr>
      <vt:lpstr>舵機</vt:lpstr>
      <vt:lpstr>磁簧管（磁簧開關）</vt:lpstr>
      <vt:lpstr>紅外線人體感應 HC-SR501</vt:lpstr>
      <vt:lpstr>線路圖</vt:lpstr>
      <vt:lpstr>程式</vt:lpstr>
      <vt:lpstr>無源蜂鳴器</vt:lpstr>
      <vt:lpstr>頻率表</vt:lpstr>
      <vt:lpstr>超音波感測器 HC-SR04</vt:lpstr>
      <vt:lpstr>運作原理</vt:lpstr>
      <vt:lpstr>線路圖</vt:lpstr>
      <vt:lpstr>程式 1/2</vt:lpstr>
      <vt:lpstr>程式 2/2</vt:lpstr>
      <vt:lpstr>溫濕度感測器</vt:lpstr>
      <vt:lpstr>程式 – dht11 lib下載 https://github.com/szazo/DHT11_Python </vt:lpstr>
      <vt:lpstr>繼電器</vt:lpstr>
      <vt:lpstr>三軸加速儀 – ADXL345</vt:lpstr>
      <vt:lpstr>樹莓派開啟I2C功能</vt:lpstr>
      <vt:lpstr>程式 lib</vt:lpstr>
      <vt:lpstr>程式</vt:lpstr>
      <vt:lpstr>74HC595</vt:lpstr>
      <vt:lpstr>七段顯示器</vt:lpstr>
      <vt:lpstr>74HC595 與七段顯示器</vt:lpstr>
      <vt:lpstr>接線</vt:lpstr>
      <vt:lpstr>編碼 – 共陰七段顯示器</vt:lpstr>
      <vt:lpstr>程式 1/2</vt:lpstr>
      <vt:lpstr>程式 2/2</vt:lpstr>
      <vt:lpstr>8X8矩陣LED</vt:lpstr>
      <vt:lpstr>線路圖</vt:lpstr>
      <vt:lpstr>範例</vt:lpstr>
      <vt:lpstr>類比訊號</vt:lpstr>
      <vt:lpstr>類比訊號與數位訊號</vt:lpstr>
      <vt:lpstr>ADC0804</vt:lpstr>
      <vt:lpstr>PowerPoint 簡報</vt:lpstr>
      <vt:lpstr>MCP3008</vt:lpstr>
      <vt:lpstr>PowerPoint 簡報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樹莓派與感測器</dc:title>
  <dc:creator>KoKang Chu</dc:creator>
  <cp:lastModifiedBy>KoKang Chu</cp:lastModifiedBy>
  <cp:revision>156</cp:revision>
  <dcterms:created xsi:type="dcterms:W3CDTF">2018-01-29T04:36:20Z</dcterms:created>
  <dcterms:modified xsi:type="dcterms:W3CDTF">2018-06-27T00:30:30Z</dcterms:modified>
</cp:coreProperties>
</file>